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96" r:id="rId2"/>
    <p:sldId id="386" r:id="rId3"/>
    <p:sldId id="491" r:id="rId4"/>
    <p:sldId id="492" r:id="rId5"/>
    <p:sldId id="493" r:id="rId6"/>
    <p:sldId id="495" r:id="rId7"/>
    <p:sldId id="497" r:id="rId8"/>
    <p:sldId id="496" r:id="rId9"/>
  </p:sldIdLst>
  <p:sldSz cx="13439775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3" userDrawn="1">
          <p15:clr>
            <a:srgbClr val="A4A3A4"/>
          </p15:clr>
        </p15:guide>
        <p15:guide id="2" pos="670" userDrawn="1">
          <p15:clr>
            <a:srgbClr val="A4A3A4"/>
          </p15:clr>
        </p15:guide>
        <p15:guide id="3" pos="1354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5338"/>
    <a:srgbClr val="EDD8C2"/>
    <a:srgbClr val="562212"/>
    <a:srgbClr val="FFFFFF"/>
    <a:srgbClr val="E04E39"/>
    <a:srgbClr val="F4F4F4"/>
    <a:srgbClr val="C59368"/>
    <a:srgbClr val="959595"/>
    <a:srgbClr val="F2ECDE"/>
    <a:srgbClr val="F796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5179" autoAdjust="0"/>
  </p:normalViewPr>
  <p:slideViewPr>
    <p:cSldViewPr snapToGrid="0">
      <p:cViewPr varScale="1">
        <p:scale>
          <a:sx n="63" d="100"/>
          <a:sy n="63" d="100"/>
        </p:scale>
        <p:origin x="-810" y="-144"/>
      </p:cViewPr>
      <p:guideLst>
        <p:guide orient="horz" pos="363"/>
        <p:guide orient="horz" pos="907"/>
        <p:guide pos="670"/>
        <p:guide pos="13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="" xmlns:p14="http://schemas.microsoft.com/office/powerpoint/2010/main" val="6079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58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041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570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545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6140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405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F3F4C9-675D-4FAD-B66D-6BDEBD27B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3425" y="349218"/>
            <a:ext cx="1607542" cy="3684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9B2E77-93F7-4B92-8629-0F0C9C912259}"/>
              </a:ext>
            </a:extLst>
          </p:cNvPr>
          <p:cNvSpPr/>
          <p:nvPr userDrawn="1"/>
        </p:nvSpPr>
        <p:spPr>
          <a:xfrm>
            <a:off x="1052244" y="358776"/>
            <a:ext cx="695746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="" xmlns:p14="http://schemas.microsoft.com/office/powerpoint/2010/main" val="42032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75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0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1F86BD-31E0-4343-886A-81111310D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3425" y="349218"/>
            <a:ext cx="1607542" cy="3684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33EF127-24B5-4B29-9AF5-CD866F2BD7DF}"/>
              </a:ext>
            </a:extLst>
          </p:cNvPr>
          <p:cNvSpPr/>
          <p:nvPr userDrawn="1"/>
        </p:nvSpPr>
        <p:spPr>
          <a:xfrm>
            <a:off x="1052244" y="358776"/>
            <a:ext cx="695746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="" xmlns:p14="http://schemas.microsoft.com/office/powerpoint/2010/main" val="289518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95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72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29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4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33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3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9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0274519-C7AE-43F2-9BD4-324DD1631AF6}"/>
              </a:ext>
            </a:extLst>
          </p:cNvPr>
          <p:cNvSpPr/>
          <p:nvPr userDrawn="1"/>
        </p:nvSpPr>
        <p:spPr>
          <a:xfrm>
            <a:off x="12710218" y="7070327"/>
            <a:ext cx="526576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6CD3EC-E74A-42BE-A2E5-0D7D3555F5FE}"/>
              </a:ext>
            </a:extLst>
          </p:cNvPr>
          <p:cNvSpPr txBox="1"/>
          <p:nvPr userDrawn="1"/>
        </p:nvSpPr>
        <p:spPr>
          <a:xfrm>
            <a:off x="12682916" y="7127889"/>
            <a:ext cx="58118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8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6831952" y="-290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778401" y="5761649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0895980" y="6542227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7154424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5657" y="314037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423945" y="6663755"/>
            <a:ext cx="3528209" cy="663571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1" y="499838"/>
              <a:ext cx="3917952" cy="67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ru-RU" sz="1052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49580" y="7137474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294690" y="2084143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463795" y="188416"/>
            <a:ext cx="2877498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" y="1"/>
            <a:ext cx="13439774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b="44173"/>
          <a:stretch/>
        </p:blipFill>
        <p:spPr>
          <a:xfrm rot="3280235">
            <a:off x="-602418" y="2929782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9802557" y="-2133718"/>
            <a:ext cx="4614458" cy="4614458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6214772" y="6144038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1935" y="1358878"/>
            <a:ext cx="6548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/>
            </a:r>
            <a:br>
              <a:rPr lang="ru-RU" sz="54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54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/>
            </a:r>
            <a:br>
              <a:rPr lang="ru-RU" sz="54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7989" y="4577533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4027" y="353127"/>
            <a:ext cx="1295626" cy="373244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 rot="5400000">
            <a:off x="5295741" y="1064615"/>
            <a:ext cx="1391920" cy="967384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9" name="Прямоугольник 28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Арка 23"/>
          <p:cNvSpPr/>
          <p:nvPr/>
        </p:nvSpPr>
        <p:spPr>
          <a:xfrm rot="18962746">
            <a:off x="1042384" y="5286412"/>
            <a:ext cx="916003" cy="916003"/>
          </a:xfrm>
          <a:prstGeom prst="blockArc">
            <a:avLst>
              <a:gd name="adj1" fmla="val 12179502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34" y="2278042"/>
            <a:ext cx="9618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defRPr>
            </a:lvl1pPr>
          </a:lstStyle>
          <a:p>
            <a:r>
              <a:rPr lang="ru-RU" sz="4800" dirty="0"/>
              <a:t>Центр сертификации, стандартизации и испытаний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7989" y="4989571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DD8C2"/>
                </a:solidFill>
              </a:rPr>
              <a:t>НО «Фонд развития субъектов малого и среднего предпринимательства в Санкт-Петербурге»</a:t>
            </a:r>
          </a:p>
        </p:txBody>
      </p:sp>
    </p:spTree>
    <p:extLst>
      <p:ext uri="{BB962C8B-B14F-4D97-AF65-F5344CB8AC3E}">
        <p14:creationId xmlns="" xmlns:p14="http://schemas.microsoft.com/office/powerpoint/2010/main" val="35744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lum bright="6000" contrast="-8000"/>
          </a:blip>
          <a:srcRect t="29636" r="25088"/>
          <a:stretch/>
        </p:blipFill>
        <p:spPr>
          <a:xfrm rot="5400000">
            <a:off x="9155476" y="4507916"/>
            <a:ext cx="4419045" cy="4149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-77" r="218" b="-1"/>
          <a:stretch/>
        </p:blipFill>
        <p:spPr>
          <a:xfrm>
            <a:off x="7331444" y="-905376"/>
            <a:ext cx="2322296" cy="2328515"/>
          </a:xfrm>
          <a:prstGeom prst="rect">
            <a:avLst/>
          </a:prstGeom>
        </p:spPr>
      </p:pic>
      <p:sp>
        <p:nvSpPr>
          <p:cNvPr id="4" name="Текст 5">
            <a:extLst>
              <a:ext uri="{FF2B5EF4-FFF2-40B4-BE49-F238E27FC236}">
                <a16:creationId xmlns="" xmlns:a16="http://schemas.microsoft.com/office/drawing/2014/main" id="{814CEC8E-74C0-4D9C-AED8-96A7D6B75DC1}"/>
              </a:ext>
            </a:extLst>
          </p:cNvPr>
          <p:cNvSpPr txBox="1">
            <a:spLocks/>
          </p:cNvSpPr>
          <p:nvPr/>
        </p:nvSpPr>
        <p:spPr>
          <a:xfrm>
            <a:off x="1796757" y="1209983"/>
            <a:ext cx="6534542" cy="5604703"/>
          </a:xfrm>
          <a:prstGeom prst="rect">
            <a:avLst/>
          </a:prstGeom>
        </p:spPr>
        <p:txBody>
          <a:bodyPr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3200" b="1" dirty="0">
                <a:solidFill>
                  <a:srgbClr val="411E0A"/>
                </a:solidFill>
                <a:latin typeface="Constantia" panose="02030602050306030303" pitchFamily="18" charset="0"/>
              </a:rPr>
              <a:t>Цель: </a:t>
            </a:r>
            <a:r>
              <a:rPr lang="ru-RU" sz="3200" dirty="0">
                <a:solidFill>
                  <a:srgbClr val="411E0A"/>
                </a:solidFill>
                <a:latin typeface="Constantia" panose="02030602050306030303" pitchFamily="18" charset="0"/>
              </a:rPr>
              <a:t>Оказание комплекса услуг по сертификации, стандартизации и исследованиям (испытаниям) выпускаемой в обращение продукции для субъектов МСП, осуществляющих деятельность в сфере промышленного и сельскохозяйственного производства.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C8B13F-CC0C-4C71-8C81-C2C226FA7E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2" r="13752"/>
          <a:stretch>
            <a:fillRect/>
          </a:stretch>
        </p:blipFill>
        <p:spPr>
          <a:xfrm>
            <a:off x="8360932" y="1496996"/>
            <a:ext cx="3013698" cy="4440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AF758B-3858-4B8A-A207-B50578D9E5A1}"/>
              </a:ext>
            </a:extLst>
          </p:cNvPr>
          <p:cNvSpPr/>
          <p:nvPr/>
        </p:nvSpPr>
        <p:spPr>
          <a:xfrm>
            <a:off x="156544" y="219248"/>
            <a:ext cx="2877498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7331444" y="-905376"/>
            <a:ext cx="2322296" cy="2328515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20F648D0-4F96-4E07-AABF-D4B4FA5E9427}"/>
              </a:ext>
            </a:extLst>
          </p:cNvPr>
          <p:cNvSpPr txBox="1">
            <a:spLocks/>
          </p:cNvSpPr>
          <p:nvPr/>
        </p:nvSpPr>
        <p:spPr>
          <a:xfrm>
            <a:off x="1599020" y="568032"/>
            <a:ext cx="9864972" cy="74892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47C0AC6-6446-4E7A-A47D-EB55CFFD2516}"/>
              </a:ext>
            </a:extLst>
          </p:cNvPr>
          <p:cNvSpPr/>
          <p:nvPr/>
        </p:nvSpPr>
        <p:spPr>
          <a:xfrm>
            <a:off x="156544" y="219248"/>
            <a:ext cx="2877498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9DA180-EAEB-4945-B2AC-E1AD6AC596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6000" contrast="-8000"/>
          </a:blip>
          <a:srcRect t="29636" r="25088"/>
          <a:stretch/>
        </p:blipFill>
        <p:spPr>
          <a:xfrm rot="5400000">
            <a:off x="9155476" y="4507916"/>
            <a:ext cx="4419045" cy="4149553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30E2D615-AC60-4384-AF60-BF03920DF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04" y="1622801"/>
            <a:ext cx="968648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97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411E0A"/>
                </a:solidFill>
              </a:rPr>
              <a:t>Содействие субъектам МСП в создании материально-технической, экономической и научной базы с целью производства и реализации качественной и конкурентоспособной продукции, товаров и услуг в сфере промышленного и сельскохозяйственного производства.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411E0A"/>
                </a:solidFill>
              </a:rPr>
              <a:t>Содействие субъектам МСП в сертификации выпускаемой в обращение продукции, оказание методической поддержки и обеспечение необходимой научно-технической документацией.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411E0A"/>
                </a:solidFill>
              </a:rPr>
              <a:t>Содействие субъектам МСП в выборе наилучших доступных технологий при организации производства новых видов продукции.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411E0A"/>
                </a:solidFill>
              </a:rPr>
              <a:t>Содействие субъектам МСП в оформлении нормативно-технической документации на опытные образцы новых видов продукции.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4977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2973992B-397F-49E9-959B-B363B99C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166" y="1313101"/>
            <a:ext cx="6325396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Консультационные услуги по правовым вопросам сертификации, стандартизации, правилам и методам исследований (испытаний) и измерений. 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Консультационные услуги по вопросам стандартизации.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Консультационные услуги по вопросам сертификации продукции (работ, услуг).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Консультационные услуги по методам и методикам проведения исследований (испытаний) продукции.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Предоставление доступа к нормативным правовым актам, документам в       области сертификации, стандартизации, исследований (испытаний), правилам отбора образцов (проб) продукции. 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Проведение исследований (испытаний) и измерений продукции в подтвержденной области аккредитации.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Проведение вебинаров, круглых столов для субъектов МСП.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411E0A"/>
                </a:solidFill>
              </a:rPr>
              <a:t>Содействие в популяризации продукции субъектов МСП.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8A84AFD6-9C0E-4171-8E1E-72D89950D2C6}"/>
              </a:ext>
            </a:extLst>
          </p:cNvPr>
          <p:cNvSpPr txBox="1">
            <a:spLocks/>
          </p:cNvSpPr>
          <p:nvPr/>
        </p:nvSpPr>
        <p:spPr>
          <a:xfrm>
            <a:off x="1846078" y="526788"/>
            <a:ext cx="6276484" cy="6314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01BE1E5-CEB2-42A2-A574-855911B37B83}"/>
              </a:ext>
            </a:extLst>
          </p:cNvPr>
          <p:cNvSpPr/>
          <p:nvPr/>
        </p:nvSpPr>
        <p:spPr>
          <a:xfrm>
            <a:off x="156544" y="219248"/>
            <a:ext cx="2877498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EC341C-C756-4CB5-9186-F47D43FEF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6000" contrast="-8000"/>
          </a:blip>
          <a:srcRect t="29636" r="25088"/>
          <a:stretch/>
        </p:blipFill>
        <p:spPr>
          <a:xfrm rot="5400000">
            <a:off x="9155476" y="4507916"/>
            <a:ext cx="4419045" cy="41495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53843E-4531-4183-A870-62893222B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25" y="1758109"/>
            <a:ext cx="3380485" cy="448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CBE7550-E625-4283-A0BC-733E38B308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-77" r="218" b="-1"/>
          <a:stretch/>
        </p:blipFill>
        <p:spPr>
          <a:xfrm>
            <a:off x="7331444" y="-905376"/>
            <a:ext cx="2322296" cy="2328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93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7331444" y="-905376"/>
            <a:ext cx="2322296" cy="232851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69FC792-9F4E-47F2-8A56-6779E09542E5}"/>
              </a:ext>
            </a:extLst>
          </p:cNvPr>
          <p:cNvSpPr txBox="1">
            <a:spLocks/>
          </p:cNvSpPr>
          <p:nvPr/>
        </p:nvSpPr>
        <p:spPr>
          <a:xfrm>
            <a:off x="1611700" y="887412"/>
            <a:ext cx="10042062" cy="94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потенциального спроса и конкурентных преимуществ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AC4B64EB-829D-4570-B5AC-6FACA2BF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097" y="1831870"/>
            <a:ext cx="58810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/>
            <a:r>
              <a:rPr lang="ru-RU" sz="2000" dirty="0"/>
              <a:t>Потенциальными получателями услуг ЦССИ являются более 380 тыс. субъектов  МСП в сфере промышленного и сельскохозяйственного производства и иных отраслей, зарегистрированные и осуществляющие свою деятельность на территории Санкт-Петербурга.</a:t>
            </a:r>
            <a:endParaRPr lang="ru-RU" altLang="ru-RU" sz="2000" dirty="0"/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A2055330-A58F-47DC-8DD7-7A6C5AB0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33" y="3679090"/>
            <a:ext cx="2891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D4614E"/>
                </a:solidFill>
              </a:rPr>
              <a:t>Ими можете стать и ВЫ!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AB815A-491C-4464-BC92-D6B226F7B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956505"/>
            <a:ext cx="3169548" cy="355038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F46232E-668F-4765-93C5-F4C9A1E8D37C}"/>
              </a:ext>
            </a:extLst>
          </p:cNvPr>
          <p:cNvSpPr/>
          <p:nvPr/>
        </p:nvSpPr>
        <p:spPr>
          <a:xfrm>
            <a:off x="156544" y="219248"/>
            <a:ext cx="2877498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059437E-17B7-4399-AF8B-C8492AB70F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6000" contrast="-8000"/>
          </a:blip>
          <a:srcRect t="29636" r="25088"/>
          <a:stretch/>
        </p:blipFill>
        <p:spPr>
          <a:xfrm rot="5400000">
            <a:off x="9155476" y="4507916"/>
            <a:ext cx="4419045" cy="4149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940EE1-4663-463F-8F92-29BCAC5113B7}"/>
              </a:ext>
            </a:extLst>
          </p:cNvPr>
          <p:cNvSpPr txBox="1"/>
          <p:nvPr/>
        </p:nvSpPr>
        <p:spPr>
          <a:xfrm>
            <a:off x="5401799" y="3936400"/>
            <a:ext cx="6088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nstantia" panose="02030602050306030303" pitchFamily="18" charset="0"/>
              </a:rPr>
              <a:t>Конкурентными преимуществами являются:</a:t>
            </a:r>
          </a:p>
          <a:p>
            <a:pPr marL="342900" indent="-342900" algn="just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Constantia" panose="02030602050306030303" pitchFamily="18" charset="0"/>
              </a:rPr>
              <a:t>Наличие </a:t>
            </a:r>
            <a:r>
              <a:rPr lang="ru-RU" sz="2000" dirty="0" smtClean="0">
                <a:latin typeface="Constantia" panose="02030602050306030303" pitchFamily="18" charset="0"/>
              </a:rPr>
              <a:t>материально-технической </a:t>
            </a:r>
            <a:r>
              <a:rPr lang="ru-RU" sz="2000" dirty="0">
                <a:latin typeface="Constantia" panose="02030602050306030303" pitchFamily="18" charset="0"/>
              </a:rPr>
              <a:t>и интеллектуальной базы, способствующей оказанию широкого спектра услуг по сертификации, стандартизации и испытаниям продукции субъектам МСП.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7195E1-2AF9-4123-9B92-63625E3B65B1}"/>
              </a:ext>
            </a:extLst>
          </p:cNvPr>
          <p:cNvSpPr txBox="1"/>
          <p:nvPr/>
        </p:nvSpPr>
        <p:spPr>
          <a:xfrm>
            <a:off x="1887938" y="5801000"/>
            <a:ext cx="9663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Constantia" panose="02030602050306030303" pitchFamily="18" charset="0"/>
              </a:rPr>
              <a:t>Наличие тесных контактов с органами власти, научными организациями и общественными объединениями предпринимателей, способствующих оперативному решению проблемных вопросов в сфере деятельности субъектов МСП. </a:t>
            </a:r>
          </a:p>
        </p:txBody>
      </p:sp>
    </p:spTree>
    <p:extLst>
      <p:ext uri="{BB962C8B-B14F-4D97-AF65-F5344CB8AC3E}">
        <p14:creationId xmlns="" xmlns:p14="http://schemas.microsoft.com/office/powerpoint/2010/main" val="3653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7331444" y="-905376"/>
            <a:ext cx="2322296" cy="23285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ACEC4B0-9703-43EB-8CCD-70FF5650C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9" y="2127591"/>
            <a:ext cx="2653124" cy="34279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7844F7C-B9DE-479B-B9C2-E0345091895C}"/>
              </a:ext>
            </a:extLst>
          </p:cNvPr>
          <p:cNvSpPr/>
          <p:nvPr/>
        </p:nvSpPr>
        <p:spPr>
          <a:xfrm>
            <a:off x="156544" y="219248"/>
            <a:ext cx="232229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1406EB1-E644-4051-A3B5-EAABF59387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6000" contrast="-8000"/>
          </a:blip>
          <a:srcRect t="29636" r="25088"/>
          <a:stretch/>
        </p:blipFill>
        <p:spPr>
          <a:xfrm rot="5400000">
            <a:off x="9155476" y="4507916"/>
            <a:ext cx="4419045" cy="414955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69FC792-9F4E-47F2-8A56-6779E09542E5}"/>
              </a:ext>
            </a:extLst>
          </p:cNvPr>
          <p:cNvSpPr txBox="1">
            <a:spLocks/>
          </p:cNvSpPr>
          <p:nvPr/>
        </p:nvSpPr>
        <p:spPr>
          <a:xfrm>
            <a:off x="654172" y="1035037"/>
            <a:ext cx="3633250" cy="94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Чат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«Помощь бизнесу»</a:t>
            </a:r>
            <a:endParaRPr lang="ru-RU" sz="3200" b="1" dirty="0">
              <a:solidFill>
                <a:srgbClr val="411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52257" y="1493520"/>
            <a:ext cx="7648304" cy="418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В связи со сложившейся сложнейшей эпидемиологической ситуацией Фонд развития субъектов малого и среднего предпринимательства в Санкт-Петербурге - оператор национального проекта «Малое и среднее предпринимательство и поддержка индивидуальной предпринимательской инициативы» - юридическое лицо совещательного органа при губернаторе Санкт-Петербурга - Общественного Совета по развитию малого предпринимательства, запустил чат для предпринимателей «Помощь бизнесу</a:t>
            </a:r>
            <a:r>
              <a:rPr lang="ru-RU" sz="2400" dirty="0" smtClean="0">
                <a:latin typeface="Constantia" pitchFamily="18" charset="0"/>
              </a:rPr>
              <a:t>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4448" y="5761976"/>
            <a:ext cx="10857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Чат размещен на сайте </a:t>
            </a:r>
            <a:r>
              <a:rPr lang="ru-RU" sz="2400" b="1" dirty="0" err="1" smtClean="0">
                <a:latin typeface="Constantia" pitchFamily="18" charset="0"/>
              </a:rPr>
              <a:t>www.fond-msp.ru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>
                <a:latin typeface="Constantia" pitchFamily="18" charset="0"/>
              </a:rPr>
              <a:t>Цель чата стать эффективной коммуникационной площадкой между бизнесом и властью.</a:t>
            </a:r>
          </a:p>
        </p:txBody>
      </p:sp>
    </p:spTree>
    <p:extLst>
      <p:ext uri="{BB962C8B-B14F-4D97-AF65-F5344CB8AC3E}">
        <p14:creationId xmlns="" xmlns:p14="http://schemas.microsoft.com/office/powerpoint/2010/main" val="20998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7331444" y="-905376"/>
            <a:ext cx="2322296" cy="23285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BC4DDCA-49CA-4626-B21C-B647F382EE0C}"/>
              </a:ext>
            </a:extLst>
          </p:cNvPr>
          <p:cNvSpPr txBox="1">
            <a:spLocks/>
          </p:cNvSpPr>
          <p:nvPr/>
        </p:nvSpPr>
        <p:spPr>
          <a:xfrm>
            <a:off x="5929701" y="1525393"/>
            <a:ext cx="5922628" cy="225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b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ждём Вас</a:t>
            </a:r>
            <a:b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411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нашем центре!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49D694-FC55-4C0A-802A-2481E87E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58" y="1245327"/>
            <a:ext cx="4196413" cy="27910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3ADE50-252C-414D-9950-D90873530282}"/>
              </a:ext>
            </a:extLst>
          </p:cNvPr>
          <p:cNvSpPr/>
          <p:nvPr/>
        </p:nvSpPr>
        <p:spPr>
          <a:xfrm>
            <a:off x="156544" y="219248"/>
            <a:ext cx="2877498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351DC73-9923-495C-A76C-93F52951E5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6000" contrast="-8000"/>
          </a:blip>
          <a:srcRect t="29636" r="25088"/>
          <a:stretch/>
        </p:blipFill>
        <p:spPr>
          <a:xfrm rot="5400000">
            <a:off x="9155476" y="4507916"/>
            <a:ext cx="4419045" cy="4149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A31749-D7AD-4B80-A3E1-6F3A6C5F1CDE}"/>
              </a:ext>
            </a:extLst>
          </p:cNvPr>
          <p:cNvSpPr txBox="1"/>
          <p:nvPr/>
        </p:nvSpPr>
        <p:spPr>
          <a:xfrm>
            <a:off x="1820157" y="4375356"/>
            <a:ext cx="9799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Санкт-Петербург, ул. Маяковского, </a:t>
            </a:r>
            <a:r>
              <a:rPr lang="ru-RU" sz="4000" dirty="0" smtClean="0"/>
              <a:t>д. </a:t>
            </a:r>
            <a:r>
              <a:rPr lang="ru-RU" sz="4000" dirty="0"/>
              <a:t>42</a:t>
            </a:r>
          </a:p>
          <a:p>
            <a:pPr algn="ctr"/>
            <a:r>
              <a:rPr lang="ru-RU" sz="4000" dirty="0"/>
              <a:t>8 (812) </a:t>
            </a:r>
            <a:r>
              <a:rPr lang="en-US" sz="4000" dirty="0"/>
              <a:t>777-89-87</a:t>
            </a:r>
            <a:r>
              <a:rPr lang="ru-RU" sz="4000" dirty="0"/>
              <a:t> </a:t>
            </a:r>
          </a:p>
          <a:p>
            <a:pPr algn="ctr"/>
            <a:r>
              <a:rPr lang="en-US" sz="4000" dirty="0" err="1"/>
              <a:t>cssi</a:t>
            </a:r>
            <a:r>
              <a:rPr lang="ru-RU" sz="4000" dirty="0"/>
              <a:t>@</a:t>
            </a:r>
            <a:r>
              <a:rPr lang="en-US" sz="4000" dirty="0"/>
              <a:t>fond</a:t>
            </a:r>
            <a:r>
              <a:rPr lang="ru-RU" sz="4000" dirty="0"/>
              <a:t>-</a:t>
            </a:r>
            <a:r>
              <a:rPr lang="en-US" sz="4000" dirty="0"/>
              <a:t>msp</a:t>
            </a:r>
            <a:r>
              <a:rPr lang="ru-RU" sz="4000" dirty="0"/>
              <a:t>.</a:t>
            </a:r>
            <a:r>
              <a:rPr lang="en-US" sz="4000" dirty="0"/>
              <a:t>ru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02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8469</TotalTime>
  <Words>433</Words>
  <Application>Microsoft Office PowerPoint</Application>
  <PresentationFormat>Произвольный</PresentationFormat>
  <Paragraphs>33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Synergy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admin</cp:lastModifiedBy>
  <cp:revision>680</cp:revision>
  <cp:lastPrinted>2019-05-25T08:03:43Z</cp:lastPrinted>
  <dcterms:created xsi:type="dcterms:W3CDTF">2019-04-26T08:56:54Z</dcterms:created>
  <dcterms:modified xsi:type="dcterms:W3CDTF">2020-04-22T18:49:14Z</dcterms:modified>
</cp:coreProperties>
</file>